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8" r:id="rId3"/>
    <p:sldId id="260" r:id="rId4"/>
    <p:sldId id="262" r:id="rId5"/>
    <p:sldId id="296" r:id="rId6"/>
    <p:sldId id="263" r:id="rId7"/>
    <p:sldId id="297" r:id="rId8"/>
    <p:sldId id="265" r:id="rId9"/>
    <p:sldId id="298" r:id="rId10"/>
    <p:sldId id="268" r:id="rId11"/>
    <p:sldId id="305" r:id="rId12"/>
    <p:sldId id="299" r:id="rId13"/>
    <p:sldId id="302" r:id="rId14"/>
    <p:sldId id="300" r:id="rId15"/>
    <p:sldId id="303" r:id="rId16"/>
    <p:sldId id="301" r:id="rId17"/>
    <p:sldId id="304" r:id="rId18"/>
    <p:sldId id="306" r:id="rId19"/>
    <p:sldId id="307" r:id="rId20"/>
    <p:sldId id="308" r:id="rId21"/>
    <p:sldId id="275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Medium" panose="00000600000000000000" pitchFamily="2" charset="0"/>
      <p:regular r:id="rId29"/>
      <p:bold r:id="rId30"/>
      <p:italic r:id="rId31"/>
      <p:boldItalic r:id="rId32"/>
    </p:embeddedFont>
    <p:embeddedFont>
      <p:font typeface="Yeseva One" panose="02010600030101010101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57C8A8-A613-404B-976E-1F7C01C3EAF5}">
  <a:tblStyle styleId="{1057C8A8-A613-404B-976E-1F7C01C3EA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 autoAdjust="0"/>
    <p:restoredTop sz="94660"/>
  </p:normalViewPr>
  <p:slideViewPr>
    <p:cSldViewPr snapToGrid="0">
      <p:cViewPr>
        <p:scale>
          <a:sx n="100" d="100"/>
          <a:sy n="100" d="100"/>
        </p:scale>
        <p:origin x="210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c85fe47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c85fe47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192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56EDD11E-BC09-4846-46D0-1CCE1CE1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>
            <a:extLst>
              <a:ext uri="{FF2B5EF4-FFF2-40B4-BE49-F238E27FC236}">
                <a16:creationId xmlns:a16="http://schemas.microsoft.com/office/drawing/2014/main" id="{49B6BF08-1B9D-BCA3-C68C-7DF6012DA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>
            <a:extLst>
              <a:ext uri="{FF2B5EF4-FFF2-40B4-BE49-F238E27FC236}">
                <a16:creationId xmlns:a16="http://schemas.microsoft.com/office/drawing/2014/main" id="{7900C3E4-D50C-2F90-94FD-D8D44F751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79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622ED1D3-EC75-4484-F51F-1145ABCF8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5EA055DF-A194-BBE5-9A75-2773CF51E9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AEAE087C-76C4-E85B-7E23-CA7875A3A0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44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C46C792C-9D59-A96D-C344-A92A7E903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>
            <a:extLst>
              <a:ext uri="{FF2B5EF4-FFF2-40B4-BE49-F238E27FC236}">
                <a16:creationId xmlns:a16="http://schemas.microsoft.com/office/drawing/2014/main" id="{8C53C678-F2DE-A835-8E35-5DAEDE4A2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>
            <a:extLst>
              <a:ext uri="{FF2B5EF4-FFF2-40B4-BE49-F238E27FC236}">
                <a16:creationId xmlns:a16="http://schemas.microsoft.com/office/drawing/2014/main" id="{5D808D52-A3E9-BFAF-2723-339D6FD99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810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300BEDC4-4C75-2FE7-4385-95EE9495F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0B3CF9C7-53C2-EEC3-BD49-1139CC6724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8DF9A888-03FE-7C91-1F0F-70AE7C9885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292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D339B3A6-21AF-E939-B753-7A43FB27C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>
            <a:extLst>
              <a:ext uri="{FF2B5EF4-FFF2-40B4-BE49-F238E27FC236}">
                <a16:creationId xmlns:a16="http://schemas.microsoft.com/office/drawing/2014/main" id="{105E06E6-000F-42FC-8946-FB6F358BD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>
            <a:extLst>
              <a:ext uri="{FF2B5EF4-FFF2-40B4-BE49-F238E27FC236}">
                <a16:creationId xmlns:a16="http://schemas.microsoft.com/office/drawing/2014/main" id="{90E2298E-F58D-A214-A2B5-0BCDDCC1D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095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1783700C-45DF-BFC4-4B66-ED418E927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7DB0568A-F5ED-017E-0744-16FB562C87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B1C97DA6-EA3C-7296-DD0A-9FBD7119C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798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A2065CE5-E2C4-664B-70B1-C21359A5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>
            <a:extLst>
              <a:ext uri="{FF2B5EF4-FFF2-40B4-BE49-F238E27FC236}">
                <a16:creationId xmlns:a16="http://schemas.microsoft.com/office/drawing/2014/main" id="{1472CEED-2007-AAEC-458A-9AAF5C66C9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>
            <a:extLst>
              <a:ext uri="{FF2B5EF4-FFF2-40B4-BE49-F238E27FC236}">
                <a16:creationId xmlns:a16="http://schemas.microsoft.com/office/drawing/2014/main" id="{0189C304-AC06-0701-EF0D-214979BB8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654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D17CE21D-A1AE-9D10-E5BF-0777FB77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>
            <a:extLst>
              <a:ext uri="{FF2B5EF4-FFF2-40B4-BE49-F238E27FC236}">
                <a16:creationId xmlns:a16="http://schemas.microsoft.com/office/drawing/2014/main" id="{4CED2963-74D8-9E96-8DF7-783FAF7E52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>
            <a:extLst>
              <a:ext uri="{FF2B5EF4-FFF2-40B4-BE49-F238E27FC236}">
                <a16:creationId xmlns:a16="http://schemas.microsoft.com/office/drawing/2014/main" id="{82FBFF4A-E62A-B5DF-731D-05BC69546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761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4F6EE3A5-DEB7-3D67-D6A6-4E827184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>
            <a:extLst>
              <a:ext uri="{FF2B5EF4-FFF2-40B4-BE49-F238E27FC236}">
                <a16:creationId xmlns:a16="http://schemas.microsoft.com/office/drawing/2014/main" id="{748B02A3-8B52-8E51-9491-DE8CBE7B7F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>
            <a:extLst>
              <a:ext uri="{FF2B5EF4-FFF2-40B4-BE49-F238E27FC236}">
                <a16:creationId xmlns:a16="http://schemas.microsoft.com/office/drawing/2014/main" id="{65D6EBD0-15E4-8F24-5AFC-AA01D844C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6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2FF7A235-AFAA-0F1E-5321-F4A54660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>
            <a:extLst>
              <a:ext uri="{FF2B5EF4-FFF2-40B4-BE49-F238E27FC236}">
                <a16:creationId xmlns:a16="http://schemas.microsoft.com/office/drawing/2014/main" id="{CA50EC7A-A0DD-8E14-B667-0ED81AEAD4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>
            <a:extLst>
              <a:ext uri="{FF2B5EF4-FFF2-40B4-BE49-F238E27FC236}">
                <a16:creationId xmlns:a16="http://schemas.microsoft.com/office/drawing/2014/main" id="{BBB5C3F5-DACE-5BE7-66C6-D926F79D1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840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E2F044D8-52F2-1BC3-3CCD-FDB60EF9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F479A75C-8760-B7BB-8EF0-616BF9AE1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DAAC0368-51CD-9E9B-15F6-CCBCC27DF8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389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476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DED431A9-7B30-A864-B469-FFA5AADC9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A1CF8E65-D516-17FC-B094-906175BC9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A6A7E199-771E-53A9-047C-887E0A97A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41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39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80304999-FE21-609C-9E1B-EEC56509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2C381F53-8E87-2BA1-2F59-619C3B1F5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8350EDA1-CAD7-6937-2EE4-07F0DA8F0E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69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47162" t="72077"/>
          <a:stretch/>
        </p:blipFill>
        <p:spPr>
          <a:xfrm rot="-5400000">
            <a:off x="5376988" y="559700"/>
            <a:ext cx="4326699" cy="3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r="2391" b="43197"/>
          <a:stretch/>
        </p:blipFill>
        <p:spPr>
          <a:xfrm rot="-5400000">
            <a:off x="-471425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854500" cy="20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2676165"/>
            <a:ext cx="43911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t="47509"/>
          <a:stretch/>
        </p:blipFill>
        <p:spPr>
          <a:xfrm rot="4948859">
            <a:off x="8138152" y="3365198"/>
            <a:ext cx="2256737" cy="1359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835815" y="2618200"/>
            <a:ext cx="45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1927404" y="148310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1927404" y="1798750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2"/>
          </p:nvPr>
        </p:nvSpPr>
        <p:spPr>
          <a:xfrm>
            <a:off x="5963667" y="148310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3"/>
          </p:nvPr>
        </p:nvSpPr>
        <p:spPr>
          <a:xfrm>
            <a:off x="5963667" y="1798750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 idx="4"/>
          </p:nvPr>
        </p:nvSpPr>
        <p:spPr>
          <a:xfrm>
            <a:off x="1927404" y="2581025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5"/>
          </p:nvPr>
        </p:nvSpPr>
        <p:spPr>
          <a:xfrm>
            <a:off x="1927404" y="2905838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 idx="6"/>
          </p:nvPr>
        </p:nvSpPr>
        <p:spPr>
          <a:xfrm>
            <a:off x="1927401" y="367895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7"/>
          </p:nvPr>
        </p:nvSpPr>
        <p:spPr>
          <a:xfrm>
            <a:off x="1927400" y="4012925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8"/>
          </p:nvPr>
        </p:nvSpPr>
        <p:spPr>
          <a:xfrm>
            <a:off x="5963671" y="259940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9"/>
          </p:nvPr>
        </p:nvSpPr>
        <p:spPr>
          <a:xfrm>
            <a:off x="5963670" y="2905838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13"/>
          </p:nvPr>
        </p:nvSpPr>
        <p:spPr>
          <a:xfrm>
            <a:off x="5963671" y="371570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4"/>
          </p:nvPr>
        </p:nvSpPr>
        <p:spPr>
          <a:xfrm>
            <a:off x="5963670" y="4012925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2">
            <a:alphaModFix/>
          </a:blip>
          <a:srcRect l="20800" t="28232" r="12701" b="51446"/>
          <a:stretch/>
        </p:blipFill>
        <p:spPr>
          <a:xfrm rot="-5400000" flipH="1">
            <a:off x="-1069784" y="956611"/>
            <a:ext cx="3493700" cy="149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2">
            <a:alphaModFix/>
          </a:blip>
          <a:srcRect l="46508" t="78795" r="1683" b="14809"/>
          <a:stretch/>
        </p:blipFill>
        <p:spPr>
          <a:xfrm rot="-5400000">
            <a:off x="6258452" y="2024351"/>
            <a:ext cx="4929924" cy="853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9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18797">
            <a:off x="-110186" y="-1342840"/>
            <a:ext cx="1512071" cy="2589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98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l="20800" t="28232" r="12701" b="51446"/>
          <a:stretch/>
        </p:blipFill>
        <p:spPr>
          <a:xfrm rot="5400000">
            <a:off x="6654661" y="956611"/>
            <a:ext cx="3493700" cy="149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l="46508" t="78795" r="1683" b="14809"/>
          <a:stretch/>
        </p:blipFill>
        <p:spPr>
          <a:xfrm rot="5400000" flipH="1">
            <a:off x="-2109798" y="2024351"/>
            <a:ext cx="4929924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t="23183" r="15945" b="43197"/>
          <a:stretch/>
        </p:blipFill>
        <p:spPr>
          <a:xfrm rot="5400000" flipH="1">
            <a:off x="5697338" y="1717301"/>
            <a:ext cx="4416175" cy="2477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6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6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">
            <a:off x="8423989" y="3016911"/>
            <a:ext cx="1512073" cy="258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29897">
            <a:off x="-1046058" y="-1371498"/>
            <a:ext cx="2177080" cy="2589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36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r="2391" b="43197"/>
          <a:stretch/>
        </p:blipFill>
        <p:spPr>
          <a:xfrm rot="5400000" flipH="1">
            <a:off x="4555052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46509" t="78795" r="-1608" b="14809"/>
          <a:stretch/>
        </p:blipFill>
        <p:spPr>
          <a:xfrm rot="5400000" flipH="1">
            <a:off x="-2777400" y="2145000"/>
            <a:ext cx="5243126" cy="85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7937" y="2861014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20603" y="1678775"/>
            <a:ext cx="4347600" cy="24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l="46508" t="78795" r="1683" b="14809"/>
          <a:stretch/>
        </p:blipFill>
        <p:spPr>
          <a:xfrm rot="5400000" flipH="1">
            <a:off x="-2109798" y="2024351"/>
            <a:ext cx="4929924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l="20800" t="28232" r="12701" b="51446"/>
          <a:stretch/>
        </p:blipFill>
        <p:spPr>
          <a:xfrm rot="5400000">
            <a:off x="6654661" y="956611"/>
            <a:ext cx="3493700" cy="1497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7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1953948" y="1833100"/>
            <a:ext cx="2446800" cy="41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954045" y="2165266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/>
          </p:nvPr>
        </p:nvSpPr>
        <p:spPr>
          <a:xfrm>
            <a:off x="5921799" y="1833100"/>
            <a:ext cx="2446800" cy="41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5921799" y="2165270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4"/>
          </p:nvPr>
        </p:nvSpPr>
        <p:spPr>
          <a:xfrm>
            <a:off x="1953948" y="3324852"/>
            <a:ext cx="24468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1954045" y="3657425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/>
          </p:nvPr>
        </p:nvSpPr>
        <p:spPr>
          <a:xfrm>
            <a:off x="5921799" y="3324851"/>
            <a:ext cx="24456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5921799" y="3657425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942500" y="1902112"/>
            <a:ext cx="768300" cy="7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942476" y="3393460"/>
            <a:ext cx="768300" cy="72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4910287" y="1901062"/>
            <a:ext cx="768300" cy="7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0214" y="3393460"/>
            <a:ext cx="768300" cy="72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l="47162" t="72077"/>
          <a:stretch/>
        </p:blipFill>
        <p:spPr>
          <a:xfrm rot="5400000" flipH="1">
            <a:off x="-1528699" y="-2008575"/>
            <a:ext cx="4326699" cy="3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r="2391" b="47312"/>
          <a:stretch/>
        </p:blipFill>
        <p:spPr>
          <a:xfrm rot="5400000" flipH="1">
            <a:off x="7165037" y="638362"/>
            <a:ext cx="5128173" cy="3882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3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99067">
            <a:off x="7709998" y="-1337956"/>
            <a:ext cx="1512074" cy="258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4576">
            <a:off x="-506236" y="4449311"/>
            <a:ext cx="1512072" cy="258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2">
            <a:alphaModFix/>
          </a:blip>
          <a:srcRect r="2391" b="43197"/>
          <a:stretch/>
        </p:blipFill>
        <p:spPr>
          <a:xfrm rot="5400000" flipH="1">
            <a:off x="4468889" y="486752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2">
            <a:alphaModFix/>
          </a:blip>
          <a:srcRect l="47162" t="74827" r="26278" b="4919"/>
          <a:stretch/>
        </p:blipFill>
        <p:spPr>
          <a:xfrm rot="5400000" flipH="1">
            <a:off x="75713" y="-182625"/>
            <a:ext cx="2174926" cy="23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1599000" y="540000"/>
            <a:ext cx="5946000" cy="8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1"/>
          </p:nvPr>
        </p:nvSpPr>
        <p:spPr>
          <a:xfrm>
            <a:off x="1599000" y="2433850"/>
            <a:ext cx="5946000" cy="13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1599000" y="3716478"/>
            <a:ext cx="5946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</a:t>
            </a: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>
            <a:off x="2374200" y="1465135"/>
            <a:ext cx="43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6" name="Google Shape;17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0380" y="-975415"/>
            <a:ext cx="2569162" cy="258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 rotWithShape="1">
          <a:blip r:embed="rId2">
            <a:alphaModFix/>
          </a:blip>
          <a:srcRect l="47162" t="74827"/>
          <a:stretch/>
        </p:blipFill>
        <p:spPr>
          <a:xfrm rot="-5400000">
            <a:off x="6378450" y="11674"/>
            <a:ext cx="4326699" cy="28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2">
            <a:alphaModFix/>
          </a:blip>
          <a:srcRect r="17918" b="48633"/>
          <a:stretch/>
        </p:blipFill>
        <p:spPr>
          <a:xfrm rot="-5400000">
            <a:off x="-1997438" y="3119537"/>
            <a:ext cx="4312325" cy="37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0094">
            <a:off x="-982272" y="4232122"/>
            <a:ext cx="1512072" cy="258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26993">
            <a:off x="8227625" y="-1555668"/>
            <a:ext cx="1512073" cy="25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r="2391" b="43197"/>
          <a:stretch/>
        </p:blipFill>
        <p:spPr>
          <a:xfrm rot="5400000" flipH="1">
            <a:off x="4487253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2">
            <a:alphaModFix/>
          </a:blip>
          <a:srcRect l="47162" t="74827"/>
          <a:stretch/>
        </p:blipFill>
        <p:spPr>
          <a:xfrm rot="5400000" flipH="1">
            <a:off x="-717648" y="717649"/>
            <a:ext cx="4326699" cy="28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85070">
            <a:off x="-429723" y="-1290540"/>
            <a:ext cx="1512073" cy="258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2608013" y="3116847"/>
            <a:ext cx="5312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2608013" y="1435600"/>
            <a:ext cx="5312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608013" y="3538101"/>
            <a:ext cx="53127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608013" y="1856852"/>
            <a:ext cx="53127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l="46508" t="78795" r="1683" b="14809"/>
          <a:stretch/>
        </p:blipFill>
        <p:spPr>
          <a:xfrm rot="5400000" flipH="1">
            <a:off x="-2292349" y="2131151"/>
            <a:ext cx="5171225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l="20800" t="28233" r="17184" b="51445"/>
          <a:stretch/>
        </p:blipFill>
        <p:spPr>
          <a:xfrm rot="5400000" flipH="1">
            <a:off x="7040301" y="3556276"/>
            <a:ext cx="3258151" cy="149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5"/>
          <p:cNvCxnSpPr/>
          <p:nvPr/>
        </p:nvCxnSpPr>
        <p:spPr>
          <a:xfrm>
            <a:off x="872100" y="1002225"/>
            <a:ext cx="739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3131">
            <a:off x="7913337" y="3546062"/>
            <a:ext cx="1512074" cy="2589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94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69" r:id="rId8"/>
    <p:sldLayoutId id="2147483674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5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854500" cy="20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5400" b="1" i="1" u="sng" dirty="0">
                <a:latin typeface="+mj-lt"/>
              </a:rPr>
              <a:t>DBS </a:t>
            </a:r>
            <a:r>
              <a:rPr lang="en-US" altLang="zh-CN" sz="5400" b="1" i="1" u="sng" dirty="0">
                <a:latin typeface="+mj-lt"/>
              </a:rPr>
              <a:t>project 1</a:t>
            </a:r>
            <a:br>
              <a:rPr lang="en-US" altLang="zh-CN" sz="5400" b="1" i="1" u="sng" dirty="0">
                <a:latin typeface="+mj-lt"/>
              </a:rPr>
            </a:br>
            <a:r>
              <a:rPr lang="en-US" altLang="zh-CN" sz="5400" b="1" i="1" u="sng" dirty="0">
                <a:latin typeface="+mj-lt"/>
              </a:rPr>
              <a:t>Report</a:t>
            </a:r>
            <a:endParaRPr b="1" i="1" u="sng" dirty="0">
              <a:solidFill>
                <a:schemeClr val="dk2"/>
              </a:solidFill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1"/>
          </p:nvPr>
        </p:nvSpPr>
        <p:spPr>
          <a:xfrm>
            <a:off x="713225" y="2676165"/>
            <a:ext cx="4391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1600" i="1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Personal_</a:t>
            </a:r>
            <a:r>
              <a:rPr lang="en-US" altLang="zh-CN" sz="1600" i="1" u="sng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Info</a:t>
            </a:r>
            <a:r>
              <a:rPr lang="en-US" altLang="zh-CN" sz="1600" i="1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_System</a:t>
            </a:r>
            <a:endParaRPr lang="zh-CN" altLang="en-US" sz="1600" i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75" y="3352728"/>
            <a:ext cx="2442926" cy="167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496" y="284235"/>
            <a:ext cx="1723203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250" y="4490963"/>
            <a:ext cx="2177074" cy="217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9825" y="1277126"/>
            <a:ext cx="2442925" cy="38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5337" y="3818185"/>
            <a:ext cx="1512070" cy="258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DBA581A-1580-6474-5EDD-E0469B340FF6}"/>
              </a:ext>
            </a:extLst>
          </p:cNvPr>
          <p:cNvSpPr txBox="1"/>
          <p:nvPr/>
        </p:nvSpPr>
        <p:spPr>
          <a:xfrm>
            <a:off x="1971575" y="3226901"/>
            <a:ext cx="4108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b="1" dirty="0">
                <a:solidFill>
                  <a:schemeClr val="bg2"/>
                </a:solidFill>
                <a:latin typeface="+mn-lt"/>
              </a:rPr>
              <a:t> 22CST </a:t>
            </a:r>
            <a:r>
              <a:rPr lang="en-US" altLang="zh-CN" b="1" dirty="0">
                <a:solidFill>
                  <a:schemeClr val="bg2"/>
                </a:solidFill>
                <a:latin typeface="+mn-lt"/>
              </a:rPr>
              <a:t>Yusi (</a:t>
            </a:r>
            <a:r>
              <a:rPr lang="zh-CN" altLang="en-US" b="1" dirty="0">
                <a:solidFill>
                  <a:schemeClr val="bg2"/>
                </a:solidFill>
                <a:latin typeface="+mn-lt"/>
              </a:rPr>
              <a:t>蒋云翔</a:t>
            </a:r>
            <a:r>
              <a:rPr lang="en-US" altLang="zh-CN" b="1" dirty="0">
                <a:solidFill>
                  <a:schemeClr val="bg2"/>
                </a:solidFill>
                <a:latin typeface="+mn-lt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>
              <a:solidFill>
                <a:schemeClr val="bg2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683DD28-9DD5-48EC-927B-885CD1E964CC}" type="datetime2">
              <a:rPr lang="en-US" altLang="zh-CN" b="1" smtClean="0">
                <a:solidFill>
                  <a:schemeClr val="bg2"/>
                </a:solidFill>
                <a:latin typeface="+mn-lt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Monday, December 9, 2024</a:t>
            </a:fld>
            <a:endParaRPr lang="zh-CN" alt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/>
          <p:nvPr/>
        </p:nvSpPr>
        <p:spPr>
          <a:xfrm>
            <a:off x="1292294" y="1314468"/>
            <a:ext cx="6580348" cy="293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 Personal Information Management System is a simple yet efficient database application developed to manage personal information such as names, ages, genders, and addresses. Built using Java, JDBC, and JavaFX, this system provides a user-friendly interface for adding, viewing, updating, and deleting personal data records in a MySQL database. 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78E1E2-091E-E18B-7604-9826D5C5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Project 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3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272B3C1D-9202-BFA1-5FC0-21530115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8849019-73E3-19B0-E28A-060D9008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Some Key Features of the Project</a:t>
            </a:r>
            <a:endParaRPr lang="zh-CN" altLang="en-US" i="1" dirty="0"/>
          </a:p>
        </p:txBody>
      </p:sp>
      <p:cxnSp>
        <p:nvCxnSpPr>
          <p:cNvPr id="2" name="Google Shape;514;p40">
            <a:extLst>
              <a:ext uri="{FF2B5EF4-FFF2-40B4-BE49-F238E27FC236}">
                <a16:creationId xmlns:a16="http://schemas.microsoft.com/office/drawing/2014/main" id="{769F39D1-C5A6-1F97-E573-DDC6C3A6AF5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463749" y="2852200"/>
            <a:ext cx="1069023" cy="103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517;p40">
            <a:extLst>
              <a:ext uri="{FF2B5EF4-FFF2-40B4-BE49-F238E27FC236}">
                <a16:creationId xmlns:a16="http://schemas.microsoft.com/office/drawing/2014/main" id="{08E5DC34-8315-ADC7-BC4D-64BFB7B8147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4251872" y="2847544"/>
            <a:ext cx="1584921" cy="46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521;p40">
            <a:extLst>
              <a:ext uri="{FF2B5EF4-FFF2-40B4-BE49-F238E27FC236}">
                <a16:creationId xmlns:a16="http://schemas.microsoft.com/office/drawing/2014/main" id="{78816616-5EFB-FA23-8602-44A871A892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240" y="2435581"/>
            <a:ext cx="1303018" cy="8989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5;p40">
            <a:extLst>
              <a:ext uri="{FF2B5EF4-FFF2-40B4-BE49-F238E27FC236}">
                <a16:creationId xmlns:a16="http://schemas.microsoft.com/office/drawing/2014/main" id="{DA5BEE1C-6BAA-DFDB-F19F-2948E53B7DFD}"/>
              </a:ext>
            </a:extLst>
          </p:cNvPr>
          <p:cNvSpPr/>
          <p:nvPr/>
        </p:nvSpPr>
        <p:spPr>
          <a:xfrm>
            <a:off x="1221069" y="2510030"/>
            <a:ext cx="124268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User-Friendly Interface</a:t>
            </a:r>
            <a:endParaRPr b="1" dirty="0"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cxnSp>
        <p:nvCxnSpPr>
          <p:cNvPr id="8" name="Google Shape;524;p40">
            <a:extLst>
              <a:ext uri="{FF2B5EF4-FFF2-40B4-BE49-F238E27FC236}">
                <a16:creationId xmlns:a16="http://schemas.microsoft.com/office/drawing/2014/main" id="{B8FB03A5-03C6-D1CF-E098-821DFE3C6745}"/>
              </a:ext>
            </a:extLst>
          </p:cNvPr>
          <p:cNvCxnSpPr>
            <a:cxnSpLocks/>
          </p:cNvCxnSpPr>
          <p:nvPr/>
        </p:nvCxnSpPr>
        <p:spPr>
          <a:xfrm>
            <a:off x="1798705" y="3360720"/>
            <a:ext cx="0" cy="3848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525;p40">
            <a:extLst>
              <a:ext uri="{FF2B5EF4-FFF2-40B4-BE49-F238E27FC236}">
                <a16:creationId xmlns:a16="http://schemas.microsoft.com/office/drawing/2014/main" id="{56E8BC55-038F-8EC2-6459-9C3DA9311F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61" y="2370005"/>
            <a:ext cx="969634" cy="9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16;p40">
            <a:extLst>
              <a:ext uri="{FF2B5EF4-FFF2-40B4-BE49-F238E27FC236}">
                <a16:creationId xmlns:a16="http://schemas.microsoft.com/office/drawing/2014/main" id="{5821ACA0-F594-D387-F89C-FFED042D8B9E}"/>
              </a:ext>
            </a:extLst>
          </p:cNvPr>
          <p:cNvSpPr/>
          <p:nvPr/>
        </p:nvSpPr>
        <p:spPr>
          <a:xfrm>
            <a:off x="3532772" y="2499700"/>
            <a:ext cx="719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CRUD Operations</a:t>
            </a:r>
            <a:endParaRPr b="1" dirty="0"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" name="Google Shape;527;p40">
            <a:extLst>
              <a:ext uri="{FF2B5EF4-FFF2-40B4-BE49-F238E27FC236}">
                <a16:creationId xmlns:a16="http://schemas.microsoft.com/office/drawing/2014/main" id="{19A372FA-A373-F53D-0066-E680187DB32E}"/>
              </a:ext>
            </a:extLst>
          </p:cNvPr>
          <p:cNvSpPr txBox="1"/>
          <p:nvPr/>
        </p:nvSpPr>
        <p:spPr>
          <a:xfrm>
            <a:off x="2718812" y="106668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The system supports full CRUD (Create, Read, Update, Delete) functionalities: </a:t>
            </a:r>
            <a:endParaRPr i="1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" name="Google Shape;528;p40">
            <a:extLst>
              <a:ext uri="{FF2B5EF4-FFF2-40B4-BE49-F238E27FC236}">
                <a16:creationId xmlns:a16="http://schemas.microsoft.com/office/drawing/2014/main" id="{597A2C66-7445-068A-C9CF-8A40B68A5988}"/>
              </a:ext>
            </a:extLst>
          </p:cNvPr>
          <p:cNvCxnSpPr>
            <a:cxnSpLocks/>
          </p:cNvCxnSpPr>
          <p:nvPr/>
        </p:nvCxnSpPr>
        <p:spPr>
          <a:xfrm flipV="1">
            <a:off x="3867768" y="2010166"/>
            <a:ext cx="0" cy="3031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529;p40">
            <a:extLst>
              <a:ext uri="{FF2B5EF4-FFF2-40B4-BE49-F238E27FC236}">
                <a16:creationId xmlns:a16="http://schemas.microsoft.com/office/drawing/2014/main" id="{1FF48BD1-1ADF-4235-2043-356FEB77E9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113015">
            <a:off x="5829581" y="2169343"/>
            <a:ext cx="1440010" cy="115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18;p40">
            <a:extLst>
              <a:ext uri="{FF2B5EF4-FFF2-40B4-BE49-F238E27FC236}">
                <a16:creationId xmlns:a16="http://schemas.microsoft.com/office/drawing/2014/main" id="{3B122919-2973-40EC-FBA4-A5AA6AB1A41C}"/>
              </a:ext>
            </a:extLst>
          </p:cNvPr>
          <p:cNvSpPr/>
          <p:nvPr/>
        </p:nvSpPr>
        <p:spPr>
          <a:xfrm>
            <a:off x="5769072" y="2301904"/>
            <a:ext cx="1512307" cy="103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Error Handling and Data Integrity</a:t>
            </a:r>
            <a:endParaRPr b="1" dirty="0">
              <a:solidFill>
                <a:schemeClr val="dk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7" name="Google Shape;531;p40">
            <a:extLst>
              <a:ext uri="{FF2B5EF4-FFF2-40B4-BE49-F238E27FC236}">
                <a16:creationId xmlns:a16="http://schemas.microsoft.com/office/drawing/2014/main" id="{8A6E7082-B929-99D7-AED7-223C31A4E46C}"/>
              </a:ext>
            </a:extLst>
          </p:cNvPr>
          <p:cNvSpPr txBox="1"/>
          <p:nvPr/>
        </p:nvSpPr>
        <p:spPr>
          <a:xfrm>
            <a:off x="5304016" y="3626280"/>
            <a:ext cx="2728903" cy="111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The system ensures robust error handling to manage database exceptions and maintain data integrity during transactions. </a:t>
            </a:r>
            <a:endParaRPr i="1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" name="Google Shape;532;p40">
            <a:extLst>
              <a:ext uri="{FF2B5EF4-FFF2-40B4-BE49-F238E27FC236}">
                <a16:creationId xmlns:a16="http://schemas.microsoft.com/office/drawing/2014/main" id="{35F379CA-9320-87F1-DA8F-6228C2D5D792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6525225" y="3334760"/>
            <a:ext cx="1" cy="3197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531;p40">
            <a:extLst>
              <a:ext uri="{FF2B5EF4-FFF2-40B4-BE49-F238E27FC236}">
                <a16:creationId xmlns:a16="http://schemas.microsoft.com/office/drawing/2014/main" id="{ADB30064-86DD-0331-BAB3-6E4E645A1AB7}"/>
              </a:ext>
            </a:extLst>
          </p:cNvPr>
          <p:cNvSpPr txBox="1"/>
          <p:nvPr/>
        </p:nvSpPr>
        <p:spPr>
          <a:xfrm>
            <a:off x="1177364" y="3654486"/>
            <a:ext cx="3074508" cy="11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The system uses JavaFX to create an intuitive and easy-to-navigate graphical user interface (GUI), allowing users to interact with the database through simple form inputs and buttons.</a:t>
            </a:r>
            <a:endParaRPr i="1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6593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38A9F2E2-D32F-C77C-6E6C-5CA98635C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3761852D-52F6-9A76-0F54-F33BF344B3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CFC21629-5A34-25CD-1EE0-A3042DC7BB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719A6A3F-4308-0577-48BF-91B45B7AD8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89FD9702-1434-C960-AB67-B95C64880B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20FFE225-E236-A36B-371E-11B56B9E8A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925" y="2109743"/>
            <a:ext cx="6682525" cy="235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Project Development Environment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96CDB83F-8A9A-17E8-7173-800A301F246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0F3E88AF-D42F-57FB-8670-495A8203F08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0E7DF78B-1892-FC4E-6D42-1280A66E4AC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69286D2C-677C-1362-60A5-12AB52CA53FF}"/>
              </a:ext>
            </a:extLst>
          </p:cNvPr>
          <p:cNvCxnSpPr/>
          <p:nvPr/>
        </p:nvCxnSpPr>
        <p:spPr>
          <a:xfrm>
            <a:off x="481780" y="33331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2404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49A95DAE-2A60-E132-7029-DCF0551E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>
            <a:extLst>
              <a:ext uri="{FF2B5EF4-FFF2-40B4-BE49-F238E27FC236}">
                <a16:creationId xmlns:a16="http://schemas.microsoft.com/office/drawing/2014/main" id="{5EAC014D-A1F2-5A6F-75A6-5A9BC35D5401}"/>
              </a:ext>
            </a:extLst>
          </p:cNvPr>
          <p:cNvSpPr txBox="1"/>
          <p:nvPr/>
        </p:nvSpPr>
        <p:spPr>
          <a:xfrm>
            <a:off x="1292294" y="1314468"/>
            <a:ext cx="6727756" cy="309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highlight>
                  <a:srgbClr val="00FF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JDK</a:t>
            </a:r>
            <a:r>
              <a:rPr lang="en-US" sz="16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-US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Oracle JDK, Version 17.0.10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highlight>
                  <a:srgbClr val="00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Database</a:t>
            </a:r>
            <a:r>
              <a:rPr lang="en-US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MySQL, Version 8.0.40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highlight>
                  <a:srgbClr val="FFFF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JDBC Driver</a:t>
            </a:r>
            <a:r>
              <a:rPr lang="en-US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Version 8.0.25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highlight>
                  <a:srgbClr val="C0C0C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IDE</a:t>
            </a:r>
            <a:r>
              <a:rPr lang="en-US" sz="16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-US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IntelliJ IDEA Community Edition 2023.3.5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highlight>
                  <a:srgbClr val="FF00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Operating System</a:t>
            </a:r>
            <a:r>
              <a:rPr lang="en-US" sz="16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r>
              <a:rPr lang="en-US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Windows 11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CFF8AA3-BF2C-B146-2768-D81E2BC7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Development Environment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79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BBB35A67-EACF-96B2-3B2A-47706E12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387DEE3C-435A-179C-1DFA-9A575FF83B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694707DC-94F3-5947-ADAC-567A0778AF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1EB37094-CDFC-45B8-DB6A-F494E4A4F0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BF4D7B28-6989-5C9D-F0C0-56B6E1A5681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1199E9F5-BCB1-060B-B327-82B82FC3C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File structure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62C295F3-A846-9355-5982-C48CD3CE654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7FC64C36-83D7-28BB-5613-E82A6AC3A86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73432413-AFAA-149C-4C7C-2BD88F4D34F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F04D63E8-78C6-FFE6-4BD4-2CEEDAF15AD3}"/>
              </a:ext>
            </a:extLst>
          </p:cNvPr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992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D61A1F13-5AA9-17AF-A8D0-C539D8E5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165A058-D4F8-793A-D559-BA81A78F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File structure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213038-E2B6-B04A-F341-4AD79026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097951"/>
            <a:ext cx="6175375" cy="382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2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1BE3B698-4879-8E9B-2935-2C72873EB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7F2B220E-992D-CA7E-4EEA-002D218143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4CF82B14-B223-A5AA-D04E-1B7899CA8C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702A40FB-ADB0-7E50-F5E9-7FDDB3FFDF1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A1B71195-0166-288D-03AF-914631DDD4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>
            <a:extLst>
              <a:ext uri="{FF2B5EF4-FFF2-40B4-BE49-F238E27FC236}">
                <a16:creationId xmlns:a16="http://schemas.microsoft.com/office/drawing/2014/main" id="{D584B052-2DB5-6A24-C743-69B2109CE6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7937" y="2861014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FC023417-6F19-BC24-166E-D550D895F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Usage Guide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EDF1F0D5-BE53-92AD-CD90-EA969DCE23B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B45C85C3-DB41-0EAD-B090-5530369AC3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2C1AED2E-DAD3-ADC0-8026-140C7B9FF9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9F1B643D-D715-761C-B001-4C6D497DC0E2}"/>
              </a:ext>
            </a:extLst>
          </p:cNvPr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703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C2D38D6D-8C96-BDE6-B463-BFC2C2A80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>
            <a:extLst>
              <a:ext uri="{FF2B5EF4-FFF2-40B4-BE49-F238E27FC236}">
                <a16:creationId xmlns:a16="http://schemas.microsoft.com/office/drawing/2014/main" id="{3AE1220D-0D14-B135-4C25-10B4E167E14B}"/>
              </a:ext>
            </a:extLst>
          </p:cNvPr>
          <p:cNvSpPr txBox="1"/>
          <p:nvPr/>
        </p:nvSpPr>
        <p:spPr>
          <a:xfrm>
            <a:off x="1299300" y="1035073"/>
            <a:ext cx="7124700" cy="26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When the core java program is loaded, it will connect directly to our local MySQL database, which can be directly added, deleted, changed and checked (Tips: we have pre-placed the username and password in other files to connect to the database). 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D71E27-D148-6AC7-0957-C4927925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1434"/>
            <a:ext cx="7704000" cy="572700"/>
          </a:xfrm>
        </p:spPr>
        <p:txBody>
          <a:bodyPr/>
          <a:lstStyle/>
          <a:p>
            <a:r>
              <a:rPr lang="en-US" altLang="zh-CN" i="1" dirty="0"/>
              <a:t>Usage Guide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3D1FB1-EBC4-B08A-C7F7-55E30264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54" y="1877008"/>
            <a:ext cx="5693892" cy="31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2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63F30BA4-BDCD-B615-5E2C-092BCE1C0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F60B4C-5066-15F0-4C84-5D20B388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1434"/>
            <a:ext cx="7704000" cy="572700"/>
          </a:xfrm>
        </p:spPr>
        <p:txBody>
          <a:bodyPr/>
          <a:lstStyle/>
          <a:p>
            <a:r>
              <a:rPr lang="en-US" altLang="zh-CN" i="1" dirty="0"/>
              <a:t>Usage Guide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ED5E6A-0371-8C22-9E70-22029901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44" y="1297305"/>
            <a:ext cx="5381712" cy="30289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4EE94C-AB83-1658-5E64-616857896DCA}"/>
              </a:ext>
            </a:extLst>
          </p:cNvPr>
          <p:cNvSpPr txBox="1"/>
          <p:nvPr/>
        </p:nvSpPr>
        <p:spPr>
          <a:xfrm>
            <a:off x="3815715" y="4464760"/>
            <a:ext cx="212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Add operation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9062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433C0564-0B24-D4EB-1349-5FC5E347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8F3C396-36F6-71B3-421B-B62A3FBC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1434"/>
            <a:ext cx="7704000" cy="572700"/>
          </a:xfrm>
        </p:spPr>
        <p:txBody>
          <a:bodyPr/>
          <a:lstStyle/>
          <a:p>
            <a:r>
              <a:rPr lang="en-US" altLang="zh-CN" i="1" dirty="0"/>
              <a:t>Usage Guide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349D6F-A071-31ED-C38B-FD86037C5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3" y="1143000"/>
            <a:ext cx="4318909" cy="2405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866761-7E5D-6754-8D66-BC6A7DAB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482" y="1132611"/>
            <a:ext cx="4318910" cy="24159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F68DF5-2F8F-8637-9F96-ECCC5EA599B3}"/>
              </a:ext>
            </a:extLst>
          </p:cNvPr>
          <p:cNvSpPr txBox="1"/>
          <p:nvPr/>
        </p:nvSpPr>
        <p:spPr>
          <a:xfrm>
            <a:off x="3600450" y="4120026"/>
            <a:ext cx="223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Update operation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0748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220;p29">
            <a:extLst>
              <a:ext uri="{FF2B5EF4-FFF2-40B4-BE49-F238E27FC236}">
                <a16:creationId xmlns:a16="http://schemas.microsoft.com/office/drawing/2014/main" id="{5E6D0928-2DAB-3454-1C5E-51D34743A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637" y="3784594"/>
            <a:ext cx="921275" cy="96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20;p29">
            <a:extLst>
              <a:ext uri="{FF2B5EF4-FFF2-40B4-BE49-F238E27FC236}">
                <a16:creationId xmlns:a16="http://schemas.microsoft.com/office/drawing/2014/main" id="{6FC754CB-867D-AD7E-0915-DDE68066B4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107" y="3756910"/>
            <a:ext cx="921275" cy="96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0;p29">
            <a:extLst>
              <a:ext uri="{FF2B5EF4-FFF2-40B4-BE49-F238E27FC236}">
                <a16:creationId xmlns:a16="http://schemas.microsoft.com/office/drawing/2014/main" id="{DD56F196-7622-9FBF-AF00-35D3BBAB80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7" y="2635788"/>
            <a:ext cx="921275" cy="96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20;p29">
            <a:extLst>
              <a:ext uri="{FF2B5EF4-FFF2-40B4-BE49-F238E27FC236}">
                <a16:creationId xmlns:a16="http://schemas.microsoft.com/office/drawing/2014/main" id="{DA4E58DF-27AF-61B8-5710-962D2F1391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726" y="2683104"/>
            <a:ext cx="921275" cy="96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20;p29">
            <a:extLst>
              <a:ext uri="{FF2B5EF4-FFF2-40B4-BE49-F238E27FC236}">
                <a16:creationId xmlns:a16="http://schemas.microsoft.com/office/drawing/2014/main" id="{D495BB2B-D8A7-6622-8058-E634FD902E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590" y="1399473"/>
            <a:ext cx="921275" cy="96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0;p29">
            <a:extLst>
              <a:ext uri="{FF2B5EF4-FFF2-40B4-BE49-F238E27FC236}">
                <a16:creationId xmlns:a16="http://schemas.microsoft.com/office/drawing/2014/main" id="{D06E46D6-20D5-740C-CEBE-F0DEB6DAB8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611" y="1421067"/>
            <a:ext cx="921275" cy="96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4">
            <a:alphaModFix/>
          </a:blip>
          <a:srcRect t="45414" r="39914"/>
          <a:stretch/>
        </p:blipFill>
        <p:spPr>
          <a:xfrm>
            <a:off x="6165990" y="2673888"/>
            <a:ext cx="1355926" cy="141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3" y="1389151"/>
            <a:ext cx="921275" cy="96944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2"/>
                </a:solidFill>
              </a:rPr>
              <a:t>CONTENTS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>
            <a:off x="879464" y="1750040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b="1" i="1" dirty="0"/>
              <a:t>Project’s object</a:t>
            </a:r>
          </a:p>
        </p:txBody>
      </p:sp>
      <p:sp>
        <p:nvSpPr>
          <p:cNvPr id="228" name="Google Shape;228;p29"/>
          <p:cNvSpPr txBox="1">
            <a:spLocks noGrp="1"/>
          </p:cNvSpPr>
          <p:nvPr>
            <p:ph type="subTitle" idx="3"/>
          </p:nvPr>
        </p:nvSpPr>
        <p:spPr>
          <a:xfrm>
            <a:off x="3370938" y="1663390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b="1" i="1" dirty="0"/>
              <a:t>JDBC Brief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5"/>
          </p:nvPr>
        </p:nvSpPr>
        <p:spPr>
          <a:xfrm>
            <a:off x="936261" y="2922469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b="1" i="1" dirty="0"/>
              <a:t>Project 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7"/>
          </p:nvPr>
        </p:nvSpPr>
        <p:spPr>
          <a:xfrm>
            <a:off x="4810952" y="4018694"/>
            <a:ext cx="2446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b="1" i="1" dirty="0"/>
              <a:t>Usage Guide</a:t>
            </a:r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 idx="9"/>
          </p:nvPr>
        </p:nvSpPr>
        <p:spPr>
          <a:xfrm>
            <a:off x="155756" y="1472146"/>
            <a:ext cx="7683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4" name="Google Shape;234;p29"/>
          <p:cNvSpPr txBox="1">
            <a:spLocks noGrp="1"/>
          </p:cNvSpPr>
          <p:nvPr>
            <p:ph type="title" idx="13"/>
          </p:nvPr>
        </p:nvSpPr>
        <p:spPr>
          <a:xfrm>
            <a:off x="193510" y="2801419"/>
            <a:ext cx="7683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14"/>
          </p:nvPr>
        </p:nvSpPr>
        <p:spPr>
          <a:xfrm>
            <a:off x="2510924" y="1523376"/>
            <a:ext cx="768300" cy="7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063871" flipH="1">
            <a:off x="-605171" y="-193481"/>
            <a:ext cx="2157851" cy="167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3;p29">
            <a:extLst>
              <a:ext uri="{FF2B5EF4-FFF2-40B4-BE49-F238E27FC236}">
                <a16:creationId xmlns:a16="http://schemas.microsoft.com/office/drawing/2014/main" id="{E878878D-61A6-FE06-76E0-8F7BB55DF22A}"/>
              </a:ext>
            </a:extLst>
          </p:cNvPr>
          <p:cNvSpPr txBox="1">
            <a:spLocks/>
          </p:cNvSpPr>
          <p:nvPr/>
        </p:nvSpPr>
        <p:spPr>
          <a:xfrm>
            <a:off x="3330435" y="2806027"/>
            <a:ext cx="7683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0" name="Google Shape;233;p29">
            <a:extLst>
              <a:ext uri="{FF2B5EF4-FFF2-40B4-BE49-F238E27FC236}">
                <a16:creationId xmlns:a16="http://schemas.microsoft.com/office/drawing/2014/main" id="{FC75FA5F-0149-B80E-0ACF-07AB11ABC5E0}"/>
              </a:ext>
            </a:extLst>
          </p:cNvPr>
          <p:cNvSpPr txBox="1">
            <a:spLocks/>
          </p:cNvSpPr>
          <p:nvPr/>
        </p:nvSpPr>
        <p:spPr>
          <a:xfrm>
            <a:off x="5113077" y="1489444"/>
            <a:ext cx="768300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1" name="Google Shape;233;p29">
            <a:extLst>
              <a:ext uri="{FF2B5EF4-FFF2-40B4-BE49-F238E27FC236}">
                <a16:creationId xmlns:a16="http://schemas.microsoft.com/office/drawing/2014/main" id="{14796DF1-D71C-FBDB-EEA9-40167238B9C0}"/>
              </a:ext>
            </a:extLst>
          </p:cNvPr>
          <p:cNvSpPr txBox="1">
            <a:spLocks/>
          </p:cNvSpPr>
          <p:nvPr/>
        </p:nvSpPr>
        <p:spPr>
          <a:xfrm>
            <a:off x="3989124" y="3899722"/>
            <a:ext cx="7683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2" name="Google Shape;233;p29">
            <a:extLst>
              <a:ext uri="{FF2B5EF4-FFF2-40B4-BE49-F238E27FC236}">
                <a16:creationId xmlns:a16="http://schemas.microsoft.com/office/drawing/2014/main" id="{D9CE4608-43DC-886D-6D54-12725820D8ED}"/>
              </a:ext>
            </a:extLst>
          </p:cNvPr>
          <p:cNvSpPr txBox="1">
            <a:spLocks/>
          </p:cNvSpPr>
          <p:nvPr/>
        </p:nvSpPr>
        <p:spPr>
          <a:xfrm>
            <a:off x="1000594" y="3867948"/>
            <a:ext cx="7683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23" name="Google Shape;230;p29">
            <a:extLst>
              <a:ext uri="{FF2B5EF4-FFF2-40B4-BE49-F238E27FC236}">
                <a16:creationId xmlns:a16="http://schemas.microsoft.com/office/drawing/2014/main" id="{C1DA507A-A8D7-35F2-FE70-0FDA4AB90ABE}"/>
              </a:ext>
            </a:extLst>
          </p:cNvPr>
          <p:cNvSpPr txBox="1">
            <a:spLocks/>
          </p:cNvSpPr>
          <p:nvPr/>
        </p:nvSpPr>
        <p:spPr>
          <a:xfrm>
            <a:off x="1845381" y="4019122"/>
            <a:ext cx="244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altLang="zh-CN" b="1" i="1" dirty="0"/>
              <a:t>File structure</a:t>
            </a:r>
          </a:p>
        </p:txBody>
      </p:sp>
      <p:sp>
        <p:nvSpPr>
          <p:cNvPr id="24" name="Google Shape;230;p29">
            <a:extLst>
              <a:ext uri="{FF2B5EF4-FFF2-40B4-BE49-F238E27FC236}">
                <a16:creationId xmlns:a16="http://schemas.microsoft.com/office/drawing/2014/main" id="{E3051F91-9292-C95F-4C7A-B2B1AC4F6348}"/>
              </a:ext>
            </a:extLst>
          </p:cNvPr>
          <p:cNvSpPr txBox="1">
            <a:spLocks/>
          </p:cNvSpPr>
          <p:nvPr/>
        </p:nvSpPr>
        <p:spPr>
          <a:xfrm>
            <a:off x="4122576" y="2863889"/>
            <a:ext cx="244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altLang="zh-CN" b="1" i="1" dirty="0"/>
              <a:t>Project Development Environment</a:t>
            </a:r>
          </a:p>
          <a:p>
            <a:pPr marL="0" indent="0"/>
            <a:endParaRPr lang="en-US" b="1" dirty="0"/>
          </a:p>
        </p:txBody>
      </p:sp>
      <p:sp>
        <p:nvSpPr>
          <p:cNvPr id="25" name="Google Shape;230;p29">
            <a:extLst>
              <a:ext uri="{FF2B5EF4-FFF2-40B4-BE49-F238E27FC236}">
                <a16:creationId xmlns:a16="http://schemas.microsoft.com/office/drawing/2014/main" id="{EFAD40CF-94C6-CAF5-CFEB-E6893C4DCD2F}"/>
              </a:ext>
            </a:extLst>
          </p:cNvPr>
          <p:cNvSpPr txBox="1">
            <a:spLocks/>
          </p:cNvSpPr>
          <p:nvPr/>
        </p:nvSpPr>
        <p:spPr>
          <a:xfrm>
            <a:off x="6034352" y="1649888"/>
            <a:ext cx="244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altLang="zh-CN" b="1" i="1" dirty="0"/>
              <a:t>JavaFX Brief Intro</a:t>
            </a:r>
          </a:p>
          <a:p>
            <a:pPr marL="0" indent="0"/>
            <a:endParaRPr 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80567EA6-C9F0-1AB5-B6C3-C2DC8ABAB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B64028-2D52-C40D-4A3F-4805331A3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1434"/>
            <a:ext cx="7704000" cy="572700"/>
          </a:xfrm>
        </p:spPr>
        <p:txBody>
          <a:bodyPr/>
          <a:lstStyle/>
          <a:p>
            <a:r>
              <a:rPr lang="en-US" altLang="zh-CN" i="1" dirty="0"/>
              <a:t>Usage Guide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2CE613-794C-3D2F-EF37-9F250799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8" y="1193873"/>
            <a:ext cx="4318662" cy="24031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AAECF7-FCC9-FB6C-DEBD-C9B917FE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909" y="1189008"/>
            <a:ext cx="4318662" cy="24130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E4D432E-2539-D237-9B1A-868803C7C85F}"/>
              </a:ext>
            </a:extLst>
          </p:cNvPr>
          <p:cNvSpPr txBox="1"/>
          <p:nvPr/>
        </p:nvSpPr>
        <p:spPr>
          <a:xfrm>
            <a:off x="3488055" y="3816738"/>
            <a:ext cx="5787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Delete operation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428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6"/>
          <p:cNvSpPr txBox="1">
            <a:spLocks noGrp="1"/>
          </p:cNvSpPr>
          <p:nvPr>
            <p:ph type="title"/>
          </p:nvPr>
        </p:nvSpPr>
        <p:spPr>
          <a:xfrm>
            <a:off x="1599000" y="540000"/>
            <a:ext cx="5946000" cy="8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22" name="Google Shape;622;p46"/>
          <p:cNvSpPr txBox="1"/>
          <p:nvPr/>
        </p:nvSpPr>
        <p:spPr>
          <a:xfrm>
            <a:off x="1599000" y="4341203"/>
            <a:ext cx="59460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keep this slide for attribution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0" name="Google Shape;6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4897">
            <a:off x="-154417" y="2301475"/>
            <a:ext cx="2177082" cy="258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1712" y="3125237"/>
            <a:ext cx="1644826" cy="171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i="1" dirty="0"/>
              <a:t>Project’s object</a:t>
            </a:r>
            <a:br>
              <a:rPr lang="en-US" altLang="zh-CN" i="1" dirty="0"/>
            </a:br>
            <a:endParaRPr dirty="0"/>
          </a:p>
        </p:txBody>
      </p:sp>
      <p:sp>
        <p:nvSpPr>
          <p:cNvPr id="257" name="Google Shape;257;p31"/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/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48045">
            <a:off x="6474162" y="2349938"/>
            <a:ext cx="1512074" cy="258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607" y="1607110"/>
            <a:ext cx="2602790" cy="2589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Project’s object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963978" y="1348800"/>
            <a:ext cx="4347600" cy="24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latin typeface="+mn-lt"/>
              </a:rPr>
              <a:t>    Craft a Java application that utilizes JDBC to establish a connection with a live database. The application should be capable of handling both data and metadata operations, functioning as a straightforward database management utility for database administrators. It should be able to accept SQL commands and present the outcomes in a well-organized textual format.</a:t>
            </a:r>
            <a:endParaRPr dirty="0">
              <a:latin typeface="+mn-lt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5">
            <a:alphaModFix/>
          </a:blip>
          <a:srcRect l="22019" r="9934"/>
          <a:stretch/>
        </p:blipFill>
        <p:spPr>
          <a:xfrm>
            <a:off x="5520601" y="1608254"/>
            <a:ext cx="2340900" cy="229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59943">
            <a:off x="2673182" y="3191759"/>
            <a:ext cx="2256727" cy="258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3B202D79-B527-A787-FD6A-02A63E40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133D05E6-A5F6-C487-74A3-51DAF6D61B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AC5F9840-A987-0EC6-77E5-4D5C6B6569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96971571-7156-E056-26A4-19A5F68C33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2B71FF6D-88F4-832D-4787-D3552962334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E6E99AE5-2CB8-0D5A-9BC0-689617E8F5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JDBC Brief Intro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B7490B6F-B3EB-7C47-F33D-CB85B1EE80D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88727545-96DA-CC82-8E16-04CA1A3680C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6E4AE21E-AC53-7298-98D1-C3CB148EE59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82A13E83-1748-5FEB-FCD9-450A3CA091A8}"/>
              </a:ext>
            </a:extLst>
          </p:cNvPr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420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JDBC Brief Intro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4"/>
          </p:nvPr>
        </p:nvSpPr>
        <p:spPr>
          <a:xfrm>
            <a:off x="1948768" y="1446620"/>
            <a:ext cx="5385481" cy="3411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+mn-lt"/>
              </a:rPr>
              <a:t>JDBC API serves as a Java-based architecture that enables communication with various types of structured data, predominantly in relational databases. It addresses three key programming functions within Java applications. Comprising four essential elements: the JDBC API, which allows Java applications to engage with relational data; the JDBC Driver Manager, that facilitates connections between Java applications and JDBC drivers; the JDBC Test Suite, which aids in confirming the compatibility of JDBC drivers with certain programs; and the JDBC-ODBC Bridge, enabling JDBC connectivity via ODBC drivers. The process of utilizing JDBC in programming encompasses several stages: initiating a connection to a database or other data sources, dispatching queries and updates, and subsequently retrieving and managing the database's reactions to these requests. </a:t>
            </a:r>
            <a:endParaRPr dirty="0">
              <a:latin typeface="+mn-lt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01" y="1340675"/>
            <a:ext cx="1232323" cy="1225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4"/>
          <p:cNvGrpSpPr/>
          <p:nvPr/>
        </p:nvGrpSpPr>
        <p:grpSpPr>
          <a:xfrm>
            <a:off x="1075091" y="1592167"/>
            <a:ext cx="581142" cy="529370"/>
            <a:chOff x="-40745125" y="3632900"/>
            <a:chExt cx="318225" cy="289875"/>
          </a:xfrm>
        </p:grpSpPr>
        <p:sp>
          <p:nvSpPr>
            <p:cNvPr id="295" name="Google Shape;295;p34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8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2FA9558C-7EA8-B63B-AE21-BB01A9A7D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C4FFB0B0-3E92-D5ED-F8FF-038EB9C84E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AE79B48E-B6A7-E997-5A85-E7D4D8FACD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4EE1E9FE-ED6F-CD2E-009E-17F890ABFA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97572ABC-03B9-2848-4364-7BD6764102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3E5E48A7-FE38-1C5E-DF2E-D56B07D9C7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JavaFX Brief Intro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E4FD861F-582D-B183-46AD-6E06BEB3A61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719DE5D3-FD2B-0AB3-120D-72694573826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A22B78A3-04D5-D163-05ED-54F074990A2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D6E5069E-DB7C-5480-E9AA-35FCF27298C1}"/>
              </a:ext>
            </a:extLst>
          </p:cNvPr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5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subTitle" idx="5"/>
          </p:nvPr>
        </p:nvSpPr>
        <p:spPr>
          <a:xfrm>
            <a:off x="1904154" y="1393867"/>
            <a:ext cx="6192095" cy="3304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+mn-lt"/>
              </a:rPr>
              <a:t>    JavaFX is a Java-based framework designed for creating and delivering dynamic user interfaces, particularly for desktop applications and recently expanded to mobile and embedded systems. It encompasses a comprehensive set of tools for building rich internet applications (RIAs) that can run across a variety of platforms. JavaFX addresses the need for modern UI development with three primary components: the JavaFX SDK, which provides a rich set of UI controls and tools for developers; the JavaFX Runtime, which enables the execution of JavaFX applications; and the JavaFX Scene Graph, which facilitates the rendering of complex UIs with animations and graphics. The process of developing with JavaFX involves several stages: designing the user interface using JavaFX's extensive library of UI components, coding the application logic, and then deploying the application across different platforms. </a:t>
            </a:r>
            <a:endParaRPr dirty="0">
              <a:latin typeface="+mn-lt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JavaFX Brief Intro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911" y="1140938"/>
            <a:ext cx="969634" cy="96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6"/>
          <p:cNvGrpSpPr/>
          <p:nvPr/>
        </p:nvGrpSpPr>
        <p:grpSpPr>
          <a:xfrm>
            <a:off x="1180625" y="1486253"/>
            <a:ext cx="356205" cy="332885"/>
            <a:chOff x="-49397175" y="3192625"/>
            <a:chExt cx="300900" cy="281200"/>
          </a:xfrm>
        </p:grpSpPr>
        <p:sp>
          <p:nvSpPr>
            <p:cNvPr id="371" name="Google Shape;371;p36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618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DA234C5C-904A-7693-BA27-F25A769DE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D5803ABA-B9F3-0008-57EE-251B1C84D1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66A82378-8E9A-4D98-685A-0E605BADB7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CDE9D3F9-C53B-CF1A-9F1D-2305DAEFB8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10698E69-2717-3CF7-6490-F345E25BBC8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3D470B0F-B09E-F907-FD49-6BEC9A82C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Project Introduction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DA63BAF2-24D9-BC41-7804-CD8E9E50156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1A3FB12F-F45B-175E-D861-F3061351A9F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D6C45BDD-6D3F-F106-7027-E074793F24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C3187510-2732-7858-FD9F-177E04926895}"/>
              </a:ext>
            </a:extLst>
          </p:cNvPr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28413401"/>
      </p:ext>
    </p:extLst>
  </p:cSld>
  <p:clrMapOvr>
    <a:masterClrMapping/>
  </p:clrMapOvr>
</p:sld>
</file>

<file path=ppt/theme/theme1.xml><?xml version="1.0" encoding="utf-8"?>
<a:theme xmlns:a="http://schemas.openxmlformats.org/drawingml/2006/main" name="Casual &amp; Vintage Watercolor Collage Minitheme by Slidesgo">
  <a:themeElements>
    <a:clrScheme name="Simple Light">
      <a:dk1>
        <a:srgbClr val="4A2135"/>
      </a:dk1>
      <a:lt1>
        <a:srgbClr val="FFFFFF"/>
      </a:lt1>
      <a:dk2>
        <a:srgbClr val="C2681E"/>
      </a:dk2>
      <a:lt2>
        <a:srgbClr val="EEEEEE"/>
      </a:lt2>
      <a:accent1>
        <a:srgbClr val="EBD7CE"/>
      </a:accent1>
      <a:accent2>
        <a:srgbClr val="887E3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A21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664</Words>
  <Application>Microsoft Office PowerPoint</Application>
  <PresentationFormat>全屏显示(16:9)</PresentationFormat>
  <Paragraphs>70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Yeseva One</vt:lpstr>
      <vt:lpstr>Arial</vt:lpstr>
      <vt:lpstr>Bebas Neue</vt:lpstr>
      <vt:lpstr>Montserrat</vt:lpstr>
      <vt:lpstr>Montserrat Medium</vt:lpstr>
      <vt:lpstr>Casual &amp; Vintage Watercolor Collage Minitheme by Slidesgo</vt:lpstr>
      <vt:lpstr>DBS project 1 Report</vt:lpstr>
      <vt:lpstr>TABLE OF CONTENTS</vt:lpstr>
      <vt:lpstr>Project’s object </vt:lpstr>
      <vt:lpstr>Project’s object</vt:lpstr>
      <vt:lpstr>JDBC Brief Intro</vt:lpstr>
      <vt:lpstr>JDBC Brief Intro</vt:lpstr>
      <vt:lpstr>JavaFX Brief Intro</vt:lpstr>
      <vt:lpstr>JavaFX Brief Intro</vt:lpstr>
      <vt:lpstr>Project Introduction</vt:lpstr>
      <vt:lpstr>Project Introduction</vt:lpstr>
      <vt:lpstr>Some Key Features of the Project</vt:lpstr>
      <vt:lpstr>Project Development Environment</vt:lpstr>
      <vt:lpstr>Development Environment</vt:lpstr>
      <vt:lpstr>File structure</vt:lpstr>
      <vt:lpstr>File structure</vt:lpstr>
      <vt:lpstr>Usage Guide</vt:lpstr>
      <vt:lpstr>Usage Guide</vt:lpstr>
      <vt:lpstr>Usage Guide</vt:lpstr>
      <vt:lpstr>Usage Guide</vt:lpstr>
      <vt:lpstr>Usage Guide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Yusi Yx</cp:lastModifiedBy>
  <cp:revision>23</cp:revision>
  <dcterms:modified xsi:type="dcterms:W3CDTF">2024-12-09T12:42:30Z</dcterms:modified>
</cp:coreProperties>
</file>